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sldIdLst>
    <p:sldId id="256" r:id="rId5"/>
    <p:sldId id="284" r:id="rId6"/>
    <p:sldId id="288" r:id="rId7"/>
    <p:sldId id="291" r:id="rId8"/>
    <p:sldId id="292" r:id="rId9"/>
    <p:sldId id="298" r:id="rId10"/>
    <p:sldId id="290" r:id="rId11"/>
    <p:sldId id="299" r:id="rId12"/>
    <p:sldId id="300" r:id="rId13"/>
    <p:sldId id="280" r:id="rId14"/>
    <p:sldId id="293" r:id="rId15"/>
    <p:sldId id="294" r:id="rId16"/>
    <p:sldId id="297" r:id="rId17"/>
    <p:sldId id="295" r:id="rId18"/>
    <p:sldId id="301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y Castell" initials="AC" lastIdx="17" clrIdx="0">
    <p:extLst>
      <p:ext uri="{19B8F6BF-5375-455C-9EA6-DF929625EA0E}">
        <p15:presenceInfo xmlns:p15="http://schemas.microsoft.com/office/powerpoint/2012/main" userId="S::acastell@crewmp.com::e0cd5b69-ab17-4c46-8de5-e9d084fcb4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AEAB"/>
    <a:srgbClr val="2F4F88"/>
    <a:srgbClr val="00C1D5"/>
    <a:srgbClr val="FFC72C"/>
    <a:srgbClr val="DE5428"/>
    <a:srgbClr val="F15F2F"/>
    <a:srgbClr val="005AA2"/>
    <a:srgbClr val="005BA2"/>
    <a:srgbClr val="F2C64E"/>
    <a:srgbClr val="53B0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E9BC61-4B87-C236-4FDE-6A5A85F3AEB8}" v="19" dt="2024-12-18T07:31:08.031"/>
    <p1510:client id="{70A0F817-7554-6A16-6D3A-E68B3B194018}" v="104" dt="2024-12-18T08:19:09.480"/>
    <p1510:client id="{ABF2760C-F583-1E44-9009-2EF794C774E3}" v="978" dt="2024-12-18T08:17:22.192"/>
    <p1510:client id="{EB56E614-8FE9-D5D1-726E-7E3BFBB01255}" v="453" dt="2024-12-19T03:05:53.3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4" Type="http://schemas.openxmlformats.org/officeDocument/2006/relationships/image" Target="../media/image4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4" Type="http://schemas.openxmlformats.org/officeDocument/2006/relationships/image" Target="../media/image4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42023C-E7AF-4665-A6CB-58F72AE40AD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3A1BEDE-B2AC-4952-9B79-4B9995148FA2}">
      <dgm:prSet/>
      <dgm:spPr/>
      <dgm:t>
        <a:bodyPr/>
        <a:lstStyle/>
        <a:p>
          <a:r>
            <a:rPr lang="en-US"/>
            <a:t>There might be other data that could be considered</a:t>
          </a:r>
        </a:p>
      </dgm:t>
    </dgm:pt>
    <dgm:pt modelId="{B1589986-54C2-4F1F-8B72-00A73E7CFBFA}" type="parTrans" cxnId="{7E77F195-7D10-4411-8796-34DD4437F280}">
      <dgm:prSet/>
      <dgm:spPr/>
      <dgm:t>
        <a:bodyPr/>
        <a:lstStyle/>
        <a:p>
          <a:endParaRPr lang="en-US"/>
        </a:p>
      </dgm:t>
    </dgm:pt>
    <dgm:pt modelId="{4B070095-6F1E-46D7-B5C3-A4CC9ADA369C}" type="sibTrans" cxnId="{7E77F195-7D10-4411-8796-34DD4437F280}">
      <dgm:prSet/>
      <dgm:spPr/>
      <dgm:t>
        <a:bodyPr/>
        <a:lstStyle/>
        <a:p>
          <a:endParaRPr lang="en-US"/>
        </a:p>
      </dgm:t>
    </dgm:pt>
    <dgm:pt modelId="{9650D7CB-87C8-4C5B-A7E2-B694A0BF85EE}">
      <dgm:prSet/>
      <dgm:spPr/>
      <dgm:t>
        <a:bodyPr/>
        <a:lstStyle/>
        <a:p>
          <a:r>
            <a:rPr lang="en-US"/>
            <a:t>We don’t have political data</a:t>
          </a:r>
        </a:p>
      </dgm:t>
    </dgm:pt>
    <dgm:pt modelId="{F748DEA6-A5B4-4018-8EAC-7605435741EB}" type="parTrans" cxnId="{74CDDF99-B7C3-4081-9DA6-7901D98E3B23}">
      <dgm:prSet/>
      <dgm:spPr/>
      <dgm:t>
        <a:bodyPr/>
        <a:lstStyle/>
        <a:p>
          <a:endParaRPr lang="en-US"/>
        </a:p>
      </dgm:t>
    </dgm:pt>
    <dgm:pt modelId="{D6D21571-B1D6-479C-9E93-8450FD513EF0}" type="sibTrans" cxnId="{74CDDF99-B7C3-4081-9DA6-7901D98E3B23}">
      <dgm:prSet/>
      <dgm:spPr/>
      <dgm:t>
        <a:bodyPr/>
        <a:lstStyle/>
        <a:p>
          <a:endParaRPr lang="en-US"/>
        </a:p>
      </dgm:t>
    </dgm:pt>
    <dgm:pt modelId="{7BD174B7-BBA4-4693-B532-743269723049}" type="pres">
      <dgm:prSet presAssocID="{2342023C-E7AF-4665-A6CB-58F72AE40AD4}" presName="root" presStyleCnt="0">
        <dgm:presLayoutVars>
          <dgm:dir/>
          <dgm:resizeHandles val="exact"/>
        </dgm:presLayoutVars>
      </dgm:prSet>
      <dgm:spPr/>
    </dgm:pt>
    <dgm:pt modelId="{F5FB492B-2576-470F-AE7D-A68F6238A320}" type="pres">
      <dgm:prSet presAssocID="{23A1BEDE-B2AC-4952-9B79-4B9995148FA2}" presName="compNode" presStyleCnt="0"/>
      <dgm:spPr/>
    </dgm:pt>
    <dgm:pt modelId="{CB11DAC0-5E99-4FB2-91CD-ECD2D69D252A}" type="pres">
      <dgm:prSet presAssocID="{23A1BEDE-B2AC-4952-9B79-4B9995148FA2}" presName="bgRect" presStyleLbl="bgShp" presStyleIdx="0" presStyleCnt="2"/>
      <dgm:spPr/>
    </dgm:pt>
    <dgm:pt modelId="{9D619324-1361-40F5-89DA-0B3ECACDC30A}" type="pres">
      <dgm:prSet presAssocID="{23A1BEDE-B2AC-4952-9B79-4B9995148FA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77B24E9-09D9-4812-9C38-F54B577E01B2}" type="pres">
      <dgm:prSet presAssocID="{23A1BEDE-B2AC-4952-9B79-4B9995148FA2}" presName="spaceRect" presStyleCnt="0"/>
      <dgm:spPr/>
    </dgm:pt>
    <dgm:pt modelId="{5A3941C8-AA67-4E00-9757-494EFCD14943}" type="pres">
      <dgm:prSet presAssocID="{23A1BEDE-B2AC-4952-9B79-4B9995148FA2}" presName="parTx" presStyleLbl="revTx" presStyleIdx="0" presStyleCnt="2">
        <dgm:presLayoutVars>
          <dgm:chMax val="0"/>
          <dgm:chPref val="0"/>
        </dgm:presLayoutVars>
      </dgm:prSet>
      <dgm:spPr/>
    </dgm:pt>
    <dgm:pt modelId="{A990086E-5B7B-4998-BE16-F48954BE87FA}" type="pres">
      <dgm:prSet presAssocID="{4B070095-6F1E-46D7-B5C3-A4CC9ADA369C}" presName="sibTrans" presStyleCnt="0"/>
      <dgm:spPr/>
    </dgm:pt>
    <dgm:pt modelId="{A254F2E5-2C85-49C2-AC17-BE452E512655}" type="pres">
      <dgm:prSet presAssocID="{9650D7CB-87C8-4C5B-A7E2-B694A0BF85EE}" presName="compNode" presStyleCnt="0"/>
      <dgm:spPr/>
    </dgm:pt>
    <dgm:pt modelId="{14FF66C1-B8AA-4E22-B58A-A8C40ADF39B6}" type="pres">
      <dgm:prSet presAssocID="{9650D7CB-87C8-4C5B-A7E2-B694A0BF85EE}" presName="bgRect" presStyleLbl="bgShp" presStyleIdx="1" presStyleCnt="2"/>
      <dgm:spPr/>
    </dgm:pt>
    <dgm:pt modelId="{CAFE3BD9-AD10-4409-BF70-79F4084EB46D}" type="pres">
      <dgm:prSet presAssocID="{9650D7CB-87C8-4C5B-A7E2-B694A0BF85E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925DD0B9-12E4-48A5-AC53-6EDE36F6F717}" type="pres">
      <dgm:prSet presAssocID="{9650D7CB-87C8-4C5B-A7E2-B694A0BF85EE}" presName="spaceRect" presStyleCnt="0"/>
      <dgm:spPr/>
    </dgm:pt>
    <dgm:pt modelId="{CA83F717-C833-4E09-9CF1-17FD9BC495E3}" type="pres">
      <dgm:prSet presAssocID="{9650D7CB-87C8-4C5B-A7E2-B694A0BF85EE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D1E2285C-F841-4EB6-ADDA-0C93B003DF2C}" type="presOf" srcId="{2342023C-E7AF-4665-A6CB-58F72AE40AD4}" destId="{7BD174B7-BBA4-4693-B532-743269723049}" srcOrd="0" destOrd="0" presId="urn:microsoft.com/office/officeart/2018/2/layout/IconVerticalSolidList"/>
    <dgm:cxn modelId="{8A667A74-8635-4900-9939-63822DCFDBDF}" type="presOf" srcId="{9650D7CB-87C8-4C5B-A7E2-B694A0BF85EE}" destId="{CA83F717-C833-4E09-9CF1-17FD9BC495E3}" srcOrd="0" destOrd="0" presId="urn:microsoft.com/office/officeart/2018/2/layout/IconVerticalSolidList"/>
    <dgm:cxn modelId="{7E77F195-7D10-4411-8796-34DD4437F280}" srcId="{2342023C-E7AF-4665-A6CB-58F72AE40AD4}" destId="{23A1BEDE-B2AC-4952-9B79-4B9995148FA2}" srcOrd="0" destOrd="0" parTransId="{B1589986-54C2-4F1F-8B72-00A73E7CFBFA}" sibTransId="{4B070095-6F1E-46D7-B5C3-A4CC9ADA369C}"/>
    <dgm:cxn modelId="{74CDDF99-B7C3-4081-9DA6-7901D98E3B23}" srcId="{2342023C-E7AF-4665-A6CB-58F72AE40AD4}" destId="{9650D7CB-87C8-4C5B-A7E2-B694A0BF85EE}" srcOrd="1" destOrd="0" parTransId="{F748DEA6-A5B4-4018-8EAC-7605435741EB}" sibTransId="{D6D21571-B1D6-479C-9E93-8450FD513EF0}"/>
    <dgm:cxn modelId="{D874AAB2-41CA-4EC8-B0D5-17B193622CC8}" type="presOf" srcId="{23A1BEDE-B2AC-4952-9B79-4B9995148FA2}" destId="{5A3941C8-AA67-4E00-9757-494EFCD14943}" srcOrd="0" destOrd="0" presId="urn:microsoft.com/office/officeart/2018/2/layout/IconVerticalSolidList"/>
    <dgm:cxn modelId="{31D1ABB7-07B1-481A-BC62-B58375AB2540}" type="presParOf" srcId="{7BD174B7-BBA4-4693-B532-743269723049}" destId="{F5FB492B-2576-470F-AE7D-A68F6238A320}" srcOrd="0" destOrd="0" presId="urn:microsoft.com/office/officeart/2018/2/layout/IconVerticalSolidList"/>
    <dgm:cxn modelId="{22CD91F9-5A8A-4391-B396-729DE89E15DD}" type="presParOf" srcId="{F5FB492B-2576-470F-AE7D-A68F6238A320}" destId="{CB11DAC0-5E99-4FB2-91CD-ECD2D69D252A}" srcOrd="0" destOrd="0" presId="urn:microsoft.com/office/officeart/2018/2/layout/IconVerticalSolidList"/>
    <dgm:cxn modelId="{50FE5943-A403-4FEB-873D-24906F96B365}" type="presParOf" srcId="{F5FB492B-2576-470F-AE7D-A68F6238A320}" destId="{9D619324-1361-40F5-89DA-0B3ECACDC30A}" srcOrd="1" destOrd="0" presId="urn:microsoft.com/office/officeart/2018/2/layout/IconVerticalSolidList"/>
    <dgm:cxn modelId="{F557EF4F-D6A9-4E9C-9F36-D0B80CFC57ED}" type="presParOf" srcId="{F5FB492B-2576-470F-AE7D-A68F6238A320}" destId="{677B24E9-09D9-4812-9C38-F54B577E01B2}" srcOrd="2" destOrd="0" presId="urn:microsoft.com/office/officeart/2018/2/layout/IconVerticalSolidList"/>
    <dgm:cxn modelId="{16027682-5CC6-43E0-9F6C-A1A40B7C405D}" type="presParOf" srcId="{F5FB492B-2576-470F-AE7D-A68F6238A320}" destId="{5A3941C8-AA67-4E00-9757-494EFCD14943}" srcOrd="3" destOrd="0" presId="urn:microsoft.com/office/officeart/2018/2/layout/IconVerticalSolidList"/>
    <dgm:cxn modelId="{C04EFBBF-BB25-47A3-A5FE-51542516143F}" type="presParOf" srcId="{7BD174B7-BBA4-4693-B532-743269723049}" destId="{A990086E-5B7B-4998-BE16-F48954BE87FA}" srcOrd="1" destOrd="0" presId="urn:microsoft.com/office/officeart/2018/2/layout/IconVerticalSolidList"/>
    <dgm:cxn modelId="{B6610CED-178A-4D73-827A-D7326EF7F70B}" type="presParOf" srcId="{7BD174B7-BBA4-4693-B532-743269723049}" destId="{A254F2E5-2C85-49C2-AC17-BE452E512655}" srcOrd="2" destOrd="0" presId="urn:microsoft.com/office/officeart/2018/2/layout/IconVerticalSolidList"/>
    <dgm:cxn modelId="{6EE0ECE9-1E15-449A-8623-62B55B52FB14}" type="presParOf" srcId="{A254F2E5-2C85-49C2-AC17-BE452E512655}" destId="{14FF66C1-B8AA-4E22-B58A-A8C40ADF39B6}" srcOrd="0" destOrd="0" presId="urn:microsoft.com/office/officeart/2018/2/layout/IconVerticalSolidList"/>
    <dgm:cxn modelId="{E912F20C-41BC-4F96-A5AC-5BFADCA1350F}" type="presParOf" srcId="{A254F2E5-2C85-49C2-AC17-BE452E512655}" destId="{CAFE3BD9-AD10-4409-BF70-79F4084EB46D}" srcOrd="1" destOrd="0" presId="urn:microsoft.com/office/officeart/2018/2/layout/IconVerticalSolidList"/>
    <dgm:cxn modelId="{EAA1FC7C-4EB2-4146-8461-B28CA9AFF6BE}" type="presParOf" srcId="{A254F2E5-2C85-49C2-AC17-BE452E512655}" destId="{925DD0B9-12E4-48A5-AC53-6EDE36F6F717}" srcOrd="2" destOrd="0" presId="urn:microsoft.com/office/officeart/2018/2/layout/IconVerticalSolidList"/>
    <dgm:cxn modelId="{9395D796-63E2-46E0-917A-3E175BA4FC9C}" type="presParOf" srcId="{A254F2E5-2C85-49C2-AC17-BE452E512655}" destId="{CA83F717-C833-4E09-9CF1-17FD9BC495E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11DAC0-5E99-4FB2-91CD-ECD2D69D252A}">
      <dsp:nvSpPr>
        <dsp:cNvPr id="0" name=""/>
        <dsp:cNvSpPr/>
      </dsp:nvSpPr>
      <dsp:spPr>
        <a:xfrm>
          <a:off x="0" y="673362"/>
          <a:ext cx="10515600" cy="124313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619324-1361-40F5-89DA-0B3ECACDC30A}">
      <dsp:nvSpPr>
        <dsp:cNvPr id="0" name=""/>
        <dsp:cNvSpPr/>
      </dsp:nvSpPr>
      <dsp:spPr>
        <a:xfrm>
          <a:off x="376046" y="953066"/>
          <a:ext cx="683721" cy="6837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3941C8-AA67-4E00-9757-494EFCD14943}">
      <dsp:nvSpPr>
        <dsp:cNvPr id="0" name=""/>
        <dsp:cNvSpPr/>
      </dsp:nvSpPr>
      <dsp:spPr>
        <a:xfrm>
          <a:off x="1435815" y="673362"/>
          <a:ext cx="9079784" cy="1243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65" tIns="131565" rIns="131565" bIns="13156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There might be other data that could be considered</a:t>
          </a:r>
        </a:p>
      </dsp:txBody>
      <dsp:txXfrm>
        <a:off x="1435815" y="673362"/>
        <a:ext cx="9079784" cy="1243130"/>
      </dsp:txXfrm>
    </dsp:sp>
    <dsp:sp modelId="{14FF66C1-B8AA-4E22-B58A-A8C40ADF39B6}">
      <dsp:nvSpPr>
        <dsp:cNvPr id="0" name=""/>
        <dsp:cNvSpPr/>
      </dsp:nvSpPr>
      <dsp:spPr>
        <a:xfrm>
          <a:off x="0" y="2227275"/>
          <a:ext cx="10515600" cy="124313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FE3BD9-AD10-4409-BF70-79F4084EB46D}">
      <dsp:nvSpPr>
        <dsp:cNvPr id="0" name=""/>
        <dsp:cNvSpPr/>
      </dsp:nvSpPr>
      <dsp:spPr>
        <a:xfrm>
          <a:off x="376046" y="2506979"/>
          <a:ext cx="683721" cy="6837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83F717-C833-4E09-9CF1-17FD9BC495E3}">
      <dsp:nvSpPr>
        <dsp:cNvPr id="0" name=""/>
        <dsp:cNvSpPr/>
      </dsp:nvSpPr>
      <dsp:spPr>
        <a:xfrm>
          <a:off x="1435815" y="2227275"/>
          <a:ext cx="9079784" cy="1243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65" tIns="131565" rIns="131565" bIns="13156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We don’t have political data</a:t>
          </a:r>
        </a:p>
      </dsp:txBody>
      <dsp:txXfrm>
        <a:off x="1435815" y="2227275"/>
        <a:ext cx="9079784" cy="12431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F83656-3DC4-1D45-8F89-F9641822DC2A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03FF8F-DDBB-374E-B751-528A0C8AD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26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7.jpe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9.jpeg"/><Relationship Id="rId7" Type="http://schemas.openxmlformats.org/officeDocument/2006/relationships/image" Target="../media/image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10.jpeg"/><Relationship Id="rId9" Type="http://schemas.openxmlformats.org/officeDocument/2006/relationships/image" Target="../media/image7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53C003-CD2F-8143-B4B8-510F3D180043}"/>
              </a:ext>
            </a:extLst>
          </p:cNvPr>
          <p:cNvSpPr/>
          <p:nvPr userDrawn="1"/>
        </p:nvSpPr>
        <p:spPr>
          <a:xfrm>
            <a:off x="0" y="0"/>
            <a:ext cx="12192000" cy="599737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97722F-1675-2745-975D-0B3FB0B21B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73079"/>
            <a:ext cx="9144000" cy="1504068"/>
          </a:xfrm>
        </p:spPr>
        <p:txBody>
          <a:bodyPr anchor="t"/>
          <a:lstStyle>
            <a:lvl1pPr algn="ctr">
              <a:defRPr sz="6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Header One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AF9CDD-C075-E04A-89A3-64F44172848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184724"/>
            <a:ext cx="9144000" cy="1073075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10E6D-8812-B441-9E94-ABEF5D047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Footer Text</a:t>
            </a:r>
          </a:p>
        </p:txBody>
      </p:sp>
      <p:pic>
        <p:nvPicPr>
          <p:cNvPr id="9" name="Picture 8" descr="A blue and white rectangle with white text&#10;&#10;Description automatically generated">
            <a:extLst>
              <a:ext uri="{FF2B5EF4-FFF2-40B4-BE49-F238E27FC236}">
                <a16:creationId xmlns:a16="http://schemas.microsoft.com/office/drawing/2014/main" id="{7CB17112-3906-2E3B-1C56-2A4F16E655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232" y="649373"/>
            <a:ext cx="6535536" cy="18161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D76647-2048-3FC8-98F3-320401E7E1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189" y="6068005"/>
            <a:ext cx="12311149" cy="19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489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E1928D-FB0C-2940-8ABB-4B9EF30CC69F}"/>
              </a:ext>
            </a:extLst>
          </p:cNvPr>
          <p:cNvSpPr/>
          <p:nvPr userDrawn="1"/>
        </p:nvSpPr>
        <p:spPr>
          <a:xfrm>
            <a:off x="0" y="0"/>
            <a:ext cx="12192000" cy="171184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9D3F0D-812D-4444-91A9-6882078F2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9005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D92AA-CB13-8049-8732-D9C135386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6967"/>
            <a:ext cx="10515600" cy="3526391"/>
          </a:xfrm>
        </p:spPr>
        <p:txBody>
          <a:bodyPr/>
          <a:lstStyle>
            <a:lvl1pPr marL="0" indent="0">
              <a:lnSpc>
                <a:spcPct val="150000"/>
              </a:lnSpc>
              <a:buFontTx/>
              <a:buNone/>
              <a:defRPr sz="2400" b="0" i="0">
                <a:solidFill>
                  <a:srgbClr val="8F8C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E2897-0FA5-734B-9CCD-B8FF1052F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C47FD4-5716-894E-92F7-43DC290F4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BAE8913-8D35-1844-935C-79C68836B60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blue and white rectangle with white text&#10;&#10;Description automatically generated">
            <a:extLst>
              <a:ext uri="{FF2B5EF4-FFF2-40B4-BE49-F238E27FC236}">
                <a16:creationId xmlns:a16="http://schemas.microsoft.com/office/drawing/2014/main" id="{60FE6F0D-055B-E7D6-4ADD-6360DCA8C4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41" y="6266795"/>
            <a:ext cx="1519959" cy="4989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FC9994-04D0-E5F6-B5C6-D31A36BF7C9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189" y="6068005"/>
            <a:ext cx="12311149" cy="19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0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E1928D-FB0C-2940-8ABB-4B9EF30CC69F}"/>
              </a:ext>
            </a:extLst>
          </p:cNvPr>
          <p:cNvSpPr/>
          <p:nvPr userDrawn="1"/>
        </p:nvSpPr>
        <p:spPr>
          <a:xfrm>
            <a:off x="0" y="0"/>
            <a:ext cx="12192000" cy="1350335"/>
          </a:xfrm>
          <a:prstGeom prst="rect">
            <a:avLst/>
          </a:prstGeom>
          <a:solidFill>
            <a:srgbClr val="2F4F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9D3F0D-812D-4444-91A9-6882078F2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813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D92AA-CB13-8049-8732-D9C135386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7279"/>
            <a:ext cx="10515600" cy="2658712"/>
          </a:xfrm>
        </p:spPr>
        <p:txBody>
          <a:bodyPr/>
          <a:lstStyle>
            <a:lvl1pPr marL="0" indent="0">
              <a:lnSpc>
                <a:spcPct val="150000"/>
              </a:lnSpc>
              <a:buFontTx/>
              <a:buNone/>
              <a:defRPr sz="2400" b="0" i="0">
                <a:solidFill>
                  <a:srgbClr val="8F8C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E2897-0FA5-734B-9CCD-B8FF1052F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C47FD4-5716-894E-92F7-43DC290F4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BAE8913-8D35-1844-935C-79C68836B60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194" name="Picture 2" descr="Commputer screen with coding on it.">
            <a:extLst>
              <a:ext uri="{FF2B5EF4-FFF2-40B4-BE49-F238E27FC236}">
                <a16:creationId xmlns:a16="http://schemas.microsoft.com/office/drawing/2014/main" id="{9899193E-BFDB-1222-3A28-F94C28E5B39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0335"/>
            <a:ext cx="4029738" cy="150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Aerial view of E Building at Okanagan College Kelowna campus">
            <a:extLst>
              <a:ext uri="{FF2B5EF4-FFF2-40B4-BE49-F238E27FC236}">
                <a16:creationId xmlns:a16="http://schemas.microsoft.com/office/drawing/2014/main" id="{A9F142CE-034C-36EF-9ACD-40A02663453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738" y="1350335"/>
            <a:ext cx="4029738" cy="150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Student types on a laptop">
            <a:extLst>
              <a:ext uri="{FF2B5EF4-FFF2-40B4-BE49-F238E27FC236}">
                <a16:creationId xmlns:a16="http://schemas.microsoft.com/office/drawing/2014/main" id="{3084011D-291E-C0A9-D23C-855581689D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476" y="1343233"/>
            <a:ext cx="4132524" cy="151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blue and white rectangle with white text&#10;&#10;Description automatically generated">
            <a:extLst>
              <a:ext uri="{FF2B5EF4-FFF2-40B4-BE49-F238E27FC236}">
                <a16:creationId xmlns:a16="http://schemas.microsoft.com/office/drawing/2014/main" id="{D10DEF6D-70FD-C7BB-8848-35DDFB24C6B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41" y="6266795"/>
            <a:ext cx="1519959" cy="4989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2BFA9C-5F71-6A4F-257F-7405CDF9E56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189" y="6068005"/>
            <a:ext cx="12311149" cy="19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223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E1928D-FB0C-2940-8ABB-4B9EF30CC69F}"/>
              </a:ext>
            </a:extLst>
          </p:cNvPr>
          <p:cNvSpPr/>
          <p:nvPr userDrawn="1"/>
        </p:nvSpPr>
        <p:spPr>
          <a:xfrm>
            <a:off x="0" y="0"/>
            <a:ext cx="12192000" cy="1350335"/>
          </a:xfrm>
          <a:prstGeom prst="rect">
            <a:avLst/>
          </a:prstGeom>
          <a:solidFill>
            <a:srgbClr val="2F4F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9D3F0D-812D-4444-91A9-6882078F2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813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D92AA-CB13-8049-8732-D9C135386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7279"/>
            <a:ext cx="6817242" cy="2658712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000"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000"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000"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E2897-0FA5-734B-9CCD-B8FF1052F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C47FD4-5716-894E-92F7-43DC290F4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BAE8913-8D35-1844-935C-79C68836B60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A person using a computer&#10;&#10;Description automatically generated with low confidence">
            <a:extLst>
              <a:ext uri="{FF2B5EF4-FFF2-40B4-BE49-F238E27FC236}">
                <a16:creationId xmlns:a16="http://schemas.microsoft.com/office/drawing/2014/main" id="{B97ECDF5-D3A2-DF4B-B81C-F8CA60812D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0960" b="14235"/>
          <a:stretch/>
        </p:blipFill>
        <p:spPr>
          <a:xfrm>
            <a:off x="8059481" y="1350335"/>
            <a:ext cx="4132517" cy="15098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7D61AF-06E3-6946-9BEB-62F96C53069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17533" b="17533"/>
          <a:stretch/>
        </p:blipFill>
        <p:spPr>
          <a:xfrm>
            <a:off x="4029740" y="1350335"/>
            <a:ext cx="4132517" cy="15098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E7FA17-7A62-FE45-AAAF-A7941ADF78E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t="22419" b="22419"/>
          <a:stretch/>
        </p:blipFill>
        <p:spPr>
          <a:xfrm>
            <a:off x="-1" y="1339047"/>
            <a:ext cx="4132517" cy="1509864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4D9B315-DF59-024F-8F29-C08F231DCD7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889358" y="3158567"/>
            <a:ext cx="3646968" cy="26587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800" b="0" i="0">
                <a:solidFill>
                  <a:srgbClr val="DE542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000" b="0" i="0">
                <a:solidFill>
                  <a:srgbClr val="005BA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000" b="0" i="0">
                <a:solidFill>
                  <a:srgbClr val="005BA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b="0" i="0">
                <a:solidFill>
                  <a:srgbClr val="274E8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b="0" i="0">
                <a:solidFill>
                  <a:srgbClr val="274E8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670C9F-5B77-B4A3-2B1F-ADAB2814E11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189" y="6068005"/>
            <a:ext cx="12311149" cy="190773"/>
          </a:xfrm>
          <a:prstGeom prst="rect">
            <a:avLst/>
          </a:prstGeom>
        </p:spPr>
      </p:pic>
      <p:pic>
        <p:nvPicPr>
          <p:cNvPr id="14" name="Picture 13" descr="A blue and white rectangle with white text&#10;&#10;Description automatically generated">
            <a:extLst>
              <a:ext uri="{FF2B5EF4-FFF2-40B4-BE49-F238E27FC236}">
                <a16:creationId xmlns:a16="http://schemas.microsoft.com/office/drawing/2014/main" id="{535B039D-622A-9E84-FE6E-6E7CE43B1F3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41" y="6266795"/>
            <a:ext cx="1519959" cy="498924"/>
          </a:xfrm>
          <a:prstGeom prst="rect">
            <a:avLst/>
          </a:prstGeom>
        </p:spPr>
      </p:pic>
      <p:pic>
        <p:nvPicPr>
          <p:cNvPr id="15" name="Picture 2" descr="Commputer screen with coding on it.">
            <a:extLst>
              <a:ext uri="{FF2B5EF4-FFF2-40B4-BE49-F238E27FC236}">
                <a16:creationId xmlns:a16="http://schemas.microsoft.com/office/drawing/2014/main" id="{3745170A-BC02-7F44-7F7F-3D0A737D872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0335"/>
            <a:ext cx="4029738" cy="150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Aerial view of E Building at Okanagan College Kelowna campus">
            <a:extLst>
              <a:ext uri="{FF2B5EF4-FFF2-40B4-BE49-F238E27FC236}">
                <a16:creationId xmlns:a16="http://schemas.microsoft.com/office/drawing/2014/main" id="{D857DB7A-F6F2-CF27-65CC-01149A83C1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738" y="1350335"/>
            <a:ext cx="4029738" cy="150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Student types on a laptop">
            <a:extLst>
              <a:ext uri="{FF2B5EF4-FFF2-40B4-BE49-F238E27FC236}">
                <a16:creationId xmlns:a16="http://schemas.microsoft.com/office/drawing/2014/main" id="{AB8797FE-3872-2442-644E-FACA94F2EDB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476" y="1343233"/>
            <a:ext cx="4132524" cy="151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0719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113FE-34C8-FC4E-80A3-EDFC4B0D2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CB539-5F5A-A841-8103-13904992FE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400"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445CC5-A76F-8549-95C3-ABF039F7CE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400"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789761-6320-664D-920C-8FA3A9D60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7802E6-EEDE-9246-AAA6-F3ACC4691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BAE8913-8D35-1844-935C-79C68836B60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4C6FA8-0C98-7239-2B11-9CFDB06FE4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189" y="6068005"/>
            <a:ext cx="12311149" cy="190773"/>
          </a:xfrm>
          <a:prstGeom prst="rect">
            <a:avLst/>
          </a:prstGeom>
        </p:spPr>
      </p:pic>
      <p:pic>
        <p:nvPicPr>
          <p:cNvPr id="9" name="Picture 8" descr="A blue and white rectangle with white text&#10;&#10;Description automatically generated">
            <a:extLst>
              <a:ext uri="{FF2B5EF4-FFF2-40B4-BE49-F238E27FC236}">
                <a16:creationId xmlns:a16="http://schemas.microsoft.com/office/drawing/2014/main" id="{DBD78DF2-7124-1F80-F4E3-7D0EE6E1DF2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41" y="6266795"/>
            <a:ext cx="1519959" cy="49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00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9182D-C7A5-F444-BB69-F9BCD6CD0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6EB73-0B35-E148-8AC1-40FE520FB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1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A84070-7E1E-1149-B3E0-CFED2CD338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sz="2400"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23ACF7-C013-E74B-818F-C9BC1D24A3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A10916-3634-DA4C-B08A-A854ED6CF6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sz="2400"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E8A0F0-A862-CE44-939C-DF2CCEED6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77CA3A-EFF5-0E48-A0D7-A9DCEAAAD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BAE8913-8D35-1844-935C-79C68836B60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E54C8E-6C2E-72FD-1395-EDE62A6929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189" y="6068005"/>
            <a:ext cx="12311149" cy="190773"/>
          </a:xfrm>
          <a:prstGeom prst="rect">
            <a:avLst/>
          </a:prstGeom>
        </p:spPr>
      </p:pic>
      <p:pic>
        <p:nvPicPr>
          <p:cNvPr id="11" name="Picture 10" descr="A blue and white rectangle with white text&#10;&#10;Description automatically generated">
            <a:extLst>
              <a:ext uri="{FF2B5EF4-FFF2-40B4-BE49-F238E27FC236}">
                <a16:creationId xmlns:a16="http://schemas.microsoft.com/office/drawing/2014/main" id="{5778B406-89F1-8258-C4D2-DF85B5296B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41" y="6266795"/>
            <a:ext cx="1519959" cy="49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515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3CCBB13-3AB9-7545-973A-807A8D9B1FD0}"/>
              </a:ext>
            </a:extLst>
          </p:cNvPr>
          <p:cNvSpPr/>
          <p:nvPr userDrawn="1"/>
        </p:nvSpPr>
        <p:spPr>
          <a:xfrm>
            <a:off x="6198781" y="0"/>
            <a:ext cx="599321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CA1C30-C15C-0D42-9014-3BF6325B7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2918" y="450420"/>
            <a:ext cx="5045000" cy="1280608"/>
          </a:xfrm>
        </p:spPr>
        <p:txBody>
          <a:bodyPr anchor="t"/>
          <a:lstStyle>
            <a:lvl1pPr>
              <a:defRPr sz="32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C6DBE3-80C3-6440-87F0-F2B5790659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4082" y="1"/>
            <a:ext cx="5704699" cy="4997302"/>
          </a:xfrm>
        </p:spPr>
        <p:txBody>
          <a:bodyPr/>
          <a:lstStyle>
            <a:lvl1pPr marL="0" indent="0">
              <a:buNone/>
              <a:defRPr sz="3200" b="0" i="0">
                <a:solidFill>
                  <a:srgbClr val="2F4F88"/>
                </a:solidFill>
                <a:latin typeface="Montserrat Light" pitchFamily="2" charset="7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84527D-EFFF-6A4E-92E0-FD52A03C97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52919" y="1731028"/>
            <a:ext cx="5044999" cy="467655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CF0827-E475-024A-99FC-F50081DDDCF0}"/>
              </a:ext>
            </a:extLst>
          </p:cNvPr>
          <p:cNvSpPr/>
          <p:nvPr userDrawn="1"/>
        </p:nvSpPr>
        <p:spPr>
          <a:xfrm>
            <a:off x="0" y="0"/>
            <a:ext cx="494082" cy="68580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928CC1-9B6E-3A49-887E-02B0F18E8475}"/>
              </a:ext>
            </a:extLst>
          </p:cNvPr>
          <p:cNvSpPr/>
          <p:nvPr userDrawn="1"/>
        </p:nvSpPr>
        <p:spPr>
          <a:xfrm>
            <a:off x="494082" y="4997302"/>
            <a:ext cx="5704699" cy="18606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B51F53-2B0F-434B-B1F8-75793095CDE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48219" y="5326911"/>
            <a:ext cx="4796423" cy="118148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800"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000" b="0" i="0">
                <a:solidFill>
                  <a:srgbClr val="005BA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000" b="0" i="0">
                <a:solidFill>
                  <a:srgbClr val="005BA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b="0" i="0">
                <a:solidFill>
                  <a:srgbClr val="274E8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b="0" i="0">
                <a:solidFill>
                  <a:srgbClr val="274E8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4569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A1C30-C15C-0D42-9014-3BF6325B7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74550"/>
            <a:ext cx="3932237" cy="1024753"/>
          </a:xfrm>
        </p:spPr>
        <p:txBody>
          <a:bodyPr anchor="t"/>
          <a:lstStyle>
            <a:lvl1pPr>
              <a:defRPr sz="3200"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C6DBE3-80C3-6440-87F0-F2B5790659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0"/>
            <a:ext cx="7008811" cy="6093070"/>
          </a:xfrm>
        </p:spPr>
        <p:txBody>
          <a:bodyPr/>
          <a:lstStyle>
            <a:lvl1pPr marL="0" indent="0">
              <a:buNone/>
              <a:defRPr sz="3200" b="0" i="0">
                <a:solidFill>
                  <a:srgbClr val="2F4F88"/>
                </a:solidFill>
                <a:latin typeface="Montserrat Light" pitchFamily="2" charset="7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84527D-EFFF-6A4E-92E0-FD52A03C97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61852"/>
            <a:ext cx="3932237" cy="3007136"/>
          </a:xfrm>
        </p:spPr>
        <p:txBody>
          <a:bodyPr/>
          <a:lstStyle>
            <a:lvl1pPr marL="0" indent="0">
              <a:buNone/>
              <a:defRPr sz="1600"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3A9D9B-456E-CD48-B3C8-8C84F7B0F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8A2622-A4C2-7747-80B3-985FEEF02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BAE8913-8D35-1844-935C-79C68836B60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D25DE21-6966-8143-9E5F-2A118A44D7F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6612" y="1918621"/>
            <a:ext cx="3932237" cy="823912"/>
          </a:xfrm>
        </p:spPr>
        <p:txBody>
          <a:bodyPr anchor="b"/>
          <a:lstStyle>
            <a:lvl1pPr marL="0" indent="0" algn="l">
              <a:buNone/>
              <a:defRPr sz="2400" b="1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 descr="A blue and white rectangle with white text&#10;&#10;Description automatically generated">
            <a:extLst>
              <a:ext uri="{FF2B5EF4-FFF2-40B4-BE49-F238E27FC236}">
                <a16:creationId xmlns:a16="http://schemas.microsoft.com/office/drawing/2014/main" id="{EEE98470-5925-408B-FB19-C8FCE7806D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41" y="6266795"/>
            <a:ext cx="1519959" cy="4989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59C18B-049B-112E-A072-3A4890A2CC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189" y="6068005"/>
            <a:ext cx="12311149" cy="19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0228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A1C30-C15C-0D42-9014-3BF6325B7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74550"/>
            <a:ext cx="10514012" cy="552805"/>
          </a:xfrm>
        </p:spPr>
        <p:txBody>
          <a:bodyPr anchor="t"/>
          <a:lstStyle>
            <a:lvl1pPr>
              <a:defRPr sz="3200"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C6DBE3-80C3-6440-87F0-F2B5790659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9788" y="2034252"/>
            <a:ext cx="10515600" cy="3826799"/>
          </a:xfrm>
        </p:spPr>
        <p:txBody>
          <a:bodyPr/>
          <a:lstStyle>
            <a:lvl1pPr marL="0" indent="0">
              <a:buNone/>
              <a:defRPr sz="3200" b="0" i="0">
                <a:solidFill>
                  <a:srgbClr val="274E8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84527D-EFFF-6A4E-92E0-FD52A03C97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2" y="1418610"/>
            <a:ext cx="10514012" cy="524387"/>
          </a:xfrm>
        </p:spPr>
        <p:txBody>
          <a:bodyPr/>
          <a:lstStyle>
            <a:lvl1pPr marL="0" indent="0">
              <a:buNone/>
              <a:defRPr sz="1600"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3A9D9B-456E-CD48-B3C8-8C84F7B0F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8A2622-A4C2-7747-80B3-985FEEF02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BAE8913-8D35-1844-935C-79C68836B60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FB5BD8-9D7D-34C9-6F49-668A931888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189" y="6068005"/>
            <a:ext cx="12311149" cy="190773"/>
          </a:xfrm>
          <a:prstGeom prst="rect">
            <a:avLst/>
          </a:prstGeom>
        </p:spPr>
      </p:pic>
      <p:pic>
        <p:nvPicPr>
          <p:cNvPr id="8" name="Picture 7" descr="A blue and white rectangle with white text&#10;&#10;Description automatically generated">
            <a:extLst>
              <a:ext uri="{FF2B5EF4-FFF2-40B4-BE49-F238E27FC236}">
                <a16:creationId xmlns:a16="http://schemas.microsoft.com/office/drawing/2014/main" id="{79A6F737-D01E-2CE9-1401-64CB99DE93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41" y="6266795"/>
            <a:ext cx="1519959" cy="49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68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D3F0D-812D-4444-91A9-6882078F2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88683"/>
          </a:xfrm>
        </p:spPr>
        <p:txBody>
          <a:bodyPr anchor="b"/>
          <a:lstStyle>
            <a:lvl1pPr>
              <a:defRPr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D92AA-CB13-8049-8732-D9C135386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3195"/>
            <a:ext cx="10515600" cy="4143768"/>
          </a:xfrm>
        </p:spPr>
        <p:txBody>
          <a:bodyPr/>
          <a:lstStyle>
            <a:lvl1pPr>
              <a:defRPr sz="2400"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E2897-0FA5-734B-9CCD-B8FF1052F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C47FD4-5716-894E-92F7-43DC290F4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BAE8913-8D35-1844-935C-79C68836B60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060A9A-AA8A-4F11-B0F7-FD7B218E1711}"/>
              </a:ext>
            </a:extLst>
          </p:cNvPr>
          <p:cNvSpPr/>
          <p:nvPr userDrawn="1"/>
        </p:nvSpPr>
        <p:spPr>
          <a:xfrm>
            <a:off x="0" y="6765719"/>
            <a:ext cx="12192000" cy="9228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and white rectangle with white text&#10;&#10;Description automatically generated">
            <a:extLst>
              <a:ext uri="{FF2B5EF4-FFF2-40B4-BE49-F238E27FC236}">
                <a16:creationId xmlns:a16="http://schemas.microsoft.com/office/drawing/2014/main" id="{D1CD7D48-3DF4-96BE-B108-F1B1D0A53A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41" y="6266795"/>
            <a:ext cx="1519959" cy="49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37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T User Support Micro-credential">
            <a:extLst>
              <a:ext uri="{FF2B5EF4-FFF2-40B4-BE49-F238E27FC236}">
                <a16:creationId xmlns:a16="http://schemas.microsoft.com/office/drawing/2014/main" id="{7D21F203-6335-3439-FF3D-EFBD48C947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1999" cy="686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D9B452-4374-534E-A181-D684A5D6229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72C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72C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9D3F0D-812D-4444-91A9-6882078F2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9341"/>
            <a:ext cx="10515600" cy="1488683"/>
          </a:xfrm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E2897-0FA5-734B-9CCD-B8FF1052F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C47FD4-5716-894E-92F7-43DC290F4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BAE8913-8D35-1844-935C-79C68836B60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1CA3CA-A1D3-DA4C-AA9D-02B2590B9B9A}"/>
              </a:ext>
            </a:extLst>
          </p:cNvPr>
          <p:cNvSpPr/>
          <p:nvPr userDrawn="1"/>
        </p:nvSpPr>
        <p:spPr>
          <a:xfrm>
            <a:off x="753749" y="691116"/>
            <a:ext cx="10686884" cy="546513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and white rectangle with white text&#10;&#10;Description automatically generated">
            <a:extLst>
              <a:ext uri="{FF2B5EF4-FFF2-40B4-BE49-F238E27FC236}">
                <a16:creationId xmlns:a16="http://schemas.microsoft.com/office/drawing/2014/main" id="{25E4F50A-DF4D-D452-2F39-C51080D2AD4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41" y="6266795"/>
            <a:ext cx="1519959" cy="49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983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DD9B452-4374-534E-A181-D684A5D6229D}"/>
              </a:ext>
            </a:extLst>
          </p:cNvPr>
          <p:cNvSpPr/>
          <p:nvPr userDrawn="1"/>
        </p:nvSpPr>
        <p:spPr>
          <a:xfrm>
            <a:off x="-3313" y="0"/>
            <a:ext cx="12192000" cy="68580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72C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9D3F0D-812D-4444-91A9-6882078F2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887" y="2679341"/>
            <a:ext cx="10515600" cy="1488683"/>
          </a:xfrm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E2897-0FA5-734B-9CCD-B8FF1052F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C47FD4-5716-894E-92F7-43DC290F4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BAE8913-8D35-1844-935C-79C68836B60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1CA3CA-A1D3-DA4C-AA9D-02B2590B9B9A}"/>
              </a:ext>
            </a:extLst>
          </p:cNvPr>
          <p:cNvSpPr/>
          <p:nvPr userDrawn="1"/>
        </p:nvSpPr>
        <p:spPr>
          <a:xfrm>
            <a:off x="753749" y="691116"/>
            <a:ext cx="10686884" cy="546513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and white rectangle with white text&#10;&#10;Description automatically generated">
            <a:extLst>
              <a:ext uri="{FF2B5EF4-FFF2-40B4-BE49-F238E27FC236}">
                <a16:creationId xmlns:a16="http://schemas.microsoft.com/office/drawing/2014/main" id="{9F3F45D0-5116-14D9-ADA6-65D87EB63B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41" y="6266795"/>
            <a:ext cx="1519959" cy="49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676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DD9B452-4374-534E-A181-D684A5D6229D}"/>
              </a:ext>
            </a:extLst>
          </p:cNvPr>
          <p:cNvSpPr/>
          <p:nvPr userDrawn="1"/>
        </p:nvSpPr>
        <p:spPr>
          <a:xfrm>
            <a:off x="-3313" y="-5317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9D3F0D-812D-4444-91A9-6882078F2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887" y="2387796"/>
            <a:ext cx="10515600" cy="1488683"/>
          </a:xfrm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E2897-0FA5-734B-9CCD-B8FF1052F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C47FD4-5716-894E-92F7-43DC290F4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BAE8913-8D35-1844-935C-79C68836B60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 descr="A blue and white rectangle with white text&#10;&#10;Description automatically generated">
            <a:extLst>
              <a:ext uri="{FF2B5EF4-FFF2-40B4-BE49-F238E27FC236}">
                <a16:creationId xmlns:a16="http://schemas.microsoft.com/office/drawing/2014/main" id="{39F5285C-A7EB-952A-F09A-E705F1F184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41" y="6266795"/>
            <a:ext cx="1519959" cy="49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576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DD9B452-4374-534E-A181-D684A5D6229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7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1359D0-883C-A14D-B990-5A961DF9FC5C}"/>
              </a:ext>
            </a:extLst>
          </p:cNvPr>
          <p:cNvSpPr/>
          <p:nvPr userDrawn="1"/>
        </p:nvSpPr>
        <p:spPr>
          <a:xfrm>
            <a:off x="751367" y="691116"/>
            <a:ext cx="10686884" cy="546513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C18DEB1-1F13-7444-87C1-439743E1B9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74749" y="1212983"/>
            <a:ext cx="9438563" cy="4454170"/>
          </a:xfrm>
        </p:spPr>
        <p:txBody>
          <a:bodyPr/>
          <a:lstStyle>
            <a:lvl1pPr marL="0" indent="0">
              <a:buNone/>
              <a:defRPr sz="3200" b="0" i="0">
                <a:solidFill>
                  <a:srgbClr val="2F4F88"/>
                </a:solidFill>
                <a:latin typeface="Montserrat Light" pitchFamily="2" charset="7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E2897-0FA5-734B-9CCD-B8FF1052F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C47FD4-5716-894E-92F7-43DC290F4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BAE8913-8D35-1844-935C-79C68836B60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EF195E-3ABD-694C-9AB2-02FC12856F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841822" y="4970636"/>
            <a:ext cx="621000" cy="3650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21CA3CA-A1D3-DA4C-AA9D-02B2590B9B9A}"/>
              </a:ext>
            </a:extLst>
          </p:cNvPr>
          <p:cNvSpPr/>
          <p:nvPr userDrawn="1"/>
        </p:nvSpPr>
        <p:spPr>
          <a:xfrm>
            <a:off x="753749" y="691116"/>
            <a:ext cx="10686884" cy="54651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4350E5-3DAA-BD4E-A20B-8E3CDA909D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873335" y="4972336"/>
            <a:ext cx="621000" cy="36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754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DD9B452-4374-534E-A181-D684A5D6229D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1359D0-883C-A14D-B990-5A961DF9FC5C}"/>
              </a:ext>
            </a:extLst>
          </p:cNvPr>
          <p:cNvSpPr/>
          <p:nvPr userDrawn="1"/>
        </p:nvSpPr>
        <p:spPr>
          <a:xfrm>
            <a:off x="751367" y="691116"/>
            <a:ext cx="10686884" cy="546513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C18DEB1-1F13-7444-87C1-439743E1B9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74749" y="1212983"/>
            <a:ext cx="9438563" cy="4454170"/>
          </a:xfrm>
        </p:spPr>
        <p:txBody>
          <a:bodyPr/>
          <a:lstStyle>
            <a:lvl1pPr marL="0" indent="0">
              <a:buNone/>
              <a:defRPr sz="3200" b="0" i="0">
                <a:solidFill>
                  <a:srgbClr val="2F4F88"/>
                </a:solidFill>
                <a:latin typeface="Montserrat Light" pitchFamily="2" charset="7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E2897-0FA5-734B-9CCD-B8FF1052F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C47FD4-5716-894E-92F7-43DC290F4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BAE8913-8D35-1844-935C-79C68836B60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EF195E-3ABD-694C-9AB2-02FC12856F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841822" y="4970636"/>
            <a:ext cx="621000" cy="3650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21CA3CA-A1D3-DA4C-AA9D-02B2590B9B9A}"/>
              </a:ext>
            </a:extLst>
          </p:cNvPr>
          <p:cNvSpPr/>
          <p:nvPr userDrawn="1"/>
        </p:nvSpPr>
        <p:spPr>
          <a:xfrm>
            <a:off x="753749" y="691116"/>
            <a:ext cx="10686884" cy="54651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4350E5-3DAA-BD4E-A20B-8E3CDA909D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873335" y="4972336"/>
            <a:ext cx="621000" cy="36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00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DD9B452-4374-534E-A181-D684A5D6229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1359D0-883C-A14D-B990-5A961DF9FC5C}"/>
              </a:ext>
            </a:extLst>
          </p:cNvPr>
          <p:cNvSpPr/>
          <p:nvPr userDrawn="1"/>
        </p:nvSpPr>
        <p:spPr>
          <a:xfrm>
            <a:off x="751367" y="691116"/>
            <a:ext cx="10686884" cy="546513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C18DEB1-1F13-7444-87C1-439743E1B9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74749" y="1212983"/>
            <a:ext cx="9438563" cy="4454170"/>
          </a:xfrm>
        </p:spPr>
        <p:txBody>
          <a:bodyPr/>
          <a:lstStyle>
            <a:lvl1pPr marL="0" indent="0">
              <a:buNone/>
              <a:defRPr sz="3200" b="0" i="0">
                <a:solidFill>
                  <a:srgbClr val="2F4F88"/>
                </a:solidFill>
                <a:latin typeface="Montserrat Light" pitchFamily="2" charset="7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E2897-0FA5-734B-9CCD-B8FF1052F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C47FD4-5716-894E-92F7-43DC290F4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BAE8913-8D35-1844-935C-79C68836B60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EF195E-3ABD-694C-9AB2-02FC12856F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841822" y="4970636"/>
            <a:ext cx="621000" cy="3650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21CA3CA-A1D3-DA4C-AA9D-02B2590B9B9A}"/>
              </a:ext>
            </a:extLst>
          </p:cNvPr>
          <p:cNvSpPr/>
          <p:nvPr userDrawn="1"/>
        </p:nvSpPr>
        <p:spPr>
          <a:xfrm>
            <a:off x="753749" y="691116"/>
            <a:ext cx="10686884" cy="54651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4350E5-3DAA-BD4E-A20B-8E3CDA909D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873335" y="4972336"/>
            <a:ext cx="621000" cy="36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48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T User Support Micro-credential">
            <a:extLst>
              <a:ext uri="{FF2B5EF4-FFF2-40B4-BE49-F238E27FC236}">
                <a16:creationId xmlns:a16="http://schemas.microsoft.com/office/drawing/2014/main" id="{3739F4B4-EC8F-B82E-06BF-C3E459AF6C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5" y="-11227"/>
            <a:ext cx="12195465" cy="686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D9B452-4374-534E-A181-D684A5D6229D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2F4F88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9D3F0D-812D-4444-91A9-6882078F2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0894"/>
            <a:ext cx="10515600" cy="727543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E2897-0FA5-734B-9CCD-B8FF1052F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C47FD4-5716-894E-92F7-43DC290F4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BAE8913-8D35-1844-935C-79C68836B60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F08F3FE-52FE-B346-841B-59689946C654}"/>
              </a:ext>
            </a:extLst>
          </p:cNvPr>
          <p:cNvCxnSpPr/>
          <p:nvPr userDrawn="1"/>
        </p:nvCxnSpPr>
        <p:spPr>
          <a:xfrm>
            <a:off x="838200" y="1424763"/>
            <a:ext cx="1148493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03A1B9F-C80D-714B-8E2F-697428D39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7358"/>
            <a:ext cx="10515600" cy="3526391"/>
          </a:xfrm>
        </p:spPr>
        <p:txBody>
          <a:bodyPr/>
          <a:lstStyle>
            <a:lvl1pPr marL="0" indent="0">
              <a:lnSpc>
                <a:spcPct val="150000"/>
              </a:lnSpc>
              <a:buFontTx/>
              <a:buNone/>
              <a:defRPr sz="24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FontTx/>
              <a:buNone/>
              <a:defRPr sz="2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 descr="A blue and white rectangle with white text&#10;&#10;Description automatically generated">
            <a:extLst>
              <a:ext uri="{FF2B5EF4-FFF2-40B4-BE49-F238E27FC236}">
                <a16:creationId xmlns:a16="http://schemas.microsoft.com/office/drawing/2014/main" id="{771AAECF-29C5-9FF8-0569-C10014B954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41" y="6266795"/>
            <a:ext cx="1519959" cy="49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58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F542B6-3A39-0346-9F08-BF811221D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046C43-AE0F-E54B-A86F-48F97C5D0B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DE4D79-8304-C741-A8C7-4A241BA77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308FDCB2-32AE-2443-AE6F-A9ACB650853D}" type="datetime1">
              <a:rPr lang="en-CA" smtClean="0"/>
              <a:pPr/>
              <a:t>2024-12-18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F1731-BB64-4243-A9C4-3D16A6C83E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E65CB-F08E-A047-908B-0E95FC6BE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BAE8913-8D35-1844-935C-79C68836B6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18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71" r:id="rId4"/>
    <p:sldLayoutId id="2147483670" r:id="rId5"/>
    <p:sldLayoutId id="2147483667" r:id="rId6"/>
    <p:sldLayoutId id="2147483668" r:id="rId7"/>
    <p:sldLayoutId id="2147483669" r:id="rId8"/>
    <p:sldLayoutId id="2147483665" r:id="rId9"/>
    <p:sldLayoutId id="2147483660" r:id="rId10"/>
    <p:sldLayoutId id="2147483664" r:id="rId11"/>
    <p:sldLayoutId id="2147483666" r:id="rId12"/>
    <p:sldLayoutId id="2147483652" r:id="rId13"/>
    <p:sldLayoutId id="2147483653" r:id="rId14"/>
    <p:sldLayoutId id="2147483657" r:id="rId15"/>
    <p:sldLayoutId id="2147483661" r:id="rId16"/>
    <p:sldLayoutId id="2147483663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2F4F8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rgbClr val="2F4F8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2F4F8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2F4F8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2F4F8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2F4F88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4CB5D-4903-7A4F-9066-13C10EA559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Analysis of Financial Returns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1DC70B-8FCC-894C-9237-3607C9A0E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84724"/>
            <a:ext cx="9144000" cy="1697092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Presented by:</a:t>
            </a:r>
          </a:p>
          <a:p>
            <a:r>
              <a:rPr lang="en-US"/>
              <a:t>Ritz Chaudhury</a:t>
            </a:r>
          </a:p>
          <a:p>
            <a:r>
              <a:rPr lang="en-US"/>
              <a:t>Villie Joe Gorra</a:t>
            </a:r>
          </a:p>
          <a:p>
            <a:r>
              <a:rPr lang="en-US"/>
              <a:t>Nandan Soni</a:t>
            </a:r>
          </a:p>
          <a:p>
            <a:r>
              <a:rPr lang="en-US"/>
              <a:t>December 19, 2024</a:t>
            </a:r>
          </a:p>
        </p:txBody>
      </p:sp>
    </p:spTree>
    <p:extLst>
      <p:ext uri="{BB962C8B-B14F-4D97-AF65-F5344CB8AC3E}">
        <p14:creationId xmlns:p14="http://schemas.microsoft.com/office/powerpoint/2010/main" val="1357020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3003F-5DEB-B141-A095-456BD8A50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E8913-8D35-1844-935C-79C68836B604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3CBA48-12B1-58C7-B59F-2B985E407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58" y="434717"/>
            <a:ext cx="10907484" cy="525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91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3003F-5DEB-B141-A095-456BD8A50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E8913-8D35-1844-935C-79C68836B604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75E10A-CD93-5504-1C64-9B2CF8053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923" y="200991"/>
            <a:ext cx="7671718" cy="574923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730C894-1F34-2727-FCEE-1E91E206A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722" y="2375038"/>
            <a:ext cx="4010992" cy="1049005"/>
          </a:xfrm>
        </p:spPr>
        <p:txBody>
          <a:bodyPr>
            <a:normAutofit fontScale="90000"/>
          </a:bodyPr>
          <a:lstStyle/>
          <a:p>
            <a:r>
              <a:rPr lang="en-US">
                <a:latin typeface="Verdana"/>
                <a:ea typeface="Verdana"/>
              </a:rPr>
              <a:t>Different Lags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24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3003F-5DEB-B141-A095-456BD8A50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E8913-8D35-1844-935C-79C68836B60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730C894-1F34-2727-FCEE-1E91E206A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678" y="1226517"/>
            <a:ext cx="4010992" cy="3169351"/>
          </a:xfrm>
        </p:spPr>
        <p:txBody>
          <a:bodyPr>
            <a:normAutofit/>
          </a:bodyPr>
          <a:lstStyle/>
          <a:p>
            <a:r>
              <a:rPr lang="en-US" dirty="0">
                <a:latin typeface="Verdana"/>
                <a:ea typeface="Verdana"/>
              </a:rPr>
              <a:t>Prediction</a:t>
            </a:r>
            <a:br>
              <a:rPr lang="en-US" dirty="0">
                <a:latin typeface="Verdana"/>
                <a:ea typeface="Verdana"/>
              </a:rPr>
            </a:br>
            <a:r>
              <a:rPr lang="en-US" dirty="0">
                <a:latin typeface="Verdana"/>
                <a:ea typeface="Verdana"/>
              </a:rPr>
              <a:t>Interval</a:t>
            </a:r>
            <a:br>
              <a:rPr lang="en-US" dirty="0">
                <a:latin typeface="Verdana"/>
                <a:ea typeface="Verdana"/>
              </a:rPr>
            </a:br>
            <a:br>
              <a:rPr lang="en-US" dirty="0">
                <a:latin typeface="Verdana"/>
                <a:ea typeface="Verdana"/>
              </a:rPr>
            </a:br>
            <a:r>
              <a:rPr lang="en-US" dirty="0">
                <a:latin typeface="Verdana"/>
                <a:ea typeface="Verdana"/>
              </a:rPr>
              <a:t>5964.475</a:t>
            </a:r>
            <a:br>
              <a:rPr lang="en-US" dirty="0">
                <a:latin typeface="Verdana"/>
                <a:ea typeface="Verdana"/>
              </a:rPr>
            </a:br>
            <a:r>
              <a:rPr lang="en-US" dirty="0">
                <a:latin typeface="Verdana"/>
                <a:ea typeface="Verdana"/>
              </a:rPr>
              <a:t>5610.685</a:t>
            </a:r>
          </a:p>
        </p:txBody>
      </p:sp>
      <p:pic>
        <p:nvPicPr>
          <p:cNvPr id="3" name="Picture 2" descr="A graph showing the price of a stock market&#10;&#10;Description automatically generated">
            <a:extLst>
              <a:ext uri="{FF2B5EF4-FFF2-40B4-BE49-F238E27FC236}">
                <a16:creationId xmlns:a16="http://schemas.microsoft.com/office/drawing/2014/main" id="{1E09C37B-56BB-B6C3-D73C-351D1E7BC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087" y="672246"/>
            <a:ext cx="8658087" cy="446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38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3C715-2B8F-C6E1-3AE0-AC38CE4A1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7C0BB-44D7-F43F-BC1F-BBCDA8531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E8913-8D35-1844-935C-79C68836B60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0A2C9F-D843-ECD6-02AA-81DFB1E3E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167" y="631298"/>
            <a:ext cx="6234609" cy="1049005"/>
          </a:xfrm>
        </p:spPr>
        <p:txBody>
          <a:bodyPr>
            <a:normAutofit/>
          </a:bodyPr>
          <a:lstStyle/>
          <a:p>
            <a:r>
              <a:rPr lang="en-US">
                <a:latin typeface="Verdana"/>
                <a:ea typeface="Verdana"/>
              </a:rPr>
              <a:t>The Best Parameters</a:t>
            </a:r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CB0F2F9-5BEA-C998-16AA-5FFCFE8646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431117"/>
              </p:ext>
            </p:extLst>
          </p:nvPr>
        </p:nvGraphicFramePr>
        <p:xfrm>
          <a:off x="661684" y="2146440"/>
          <a:ext cx="10868632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579">
                  <a:extLst>
                    <a:ext uri="{9D8B030D-6E8A-4147-A177-3AD203B41FA5}">
                      <a16:colId xmlns:a16="http://schemas.microsoft.com/office/drawing/2014/main" val="1565006858"/>
                    </a:ext>
                  </a:extLst>
                </a:gridCol>
                <a:gridCol w="1358579">
                  <a:extLst>
                    <a:ext uri="{9D8B030D-6E8A-4147-A177-3AD203B41FA5}">
                      <a16:colId xmlns:a16="http://schemas.microsoft.com/office/drawing/2014/main" val="1398223362"/>
                    </a:ext>
                  </a:extLst>
                </a:gridCol>
                <a:gridCol w="1358579">
                  <a:extLst>
                    <a:ext uri="{9D8B030D-6E8A-4147-A177-3AD203B41FA5}">
                      <a16:colId xmlns:a16="http://schemas.microsoft.com/office/drawing/2014/main" val="2303362600"/>
                    </a:ext>
                  </a:extLst>
                </a:gridCol>
                <a:gridCol w="1358579">
                  <a:extLst>
                    <a:ext uri="{9D8B030D-6E8A-4147-A177-3AD203B41FA5}">
                      <a16:colId xmlns:a16="http://schemas.microsoft.com/office/drawing/2014/main" val="4107396673"/>
                    </a:ext>
                  </a:extLst>
                </a:gridCol>
                <a:gridCol w="1358579">
                  <a:extLst>
                    <a:ext uri="{9D8B030D-6E8A-4147-A177-3AD203B41FA5}">
                      <a16:colId xmlns:a16="http://schemas.microsoft.com/office/drawing/2014/main" val="4045132885"/>
                    </a:ext>
                  </a:extLst>
                </a:gridCol>
                <a:gridCol w="1358579">
                  <a:extLst>
                    <a:ext uri="{9D8B030D-6E8A-4147-A177-3AD203B41FA5}">
                      <a16:colId xmlns:a16="http://schemas.microsoft.com/office/drawing/2014/main" val="1834445773"/>
                    </a:ext>
                  </a:extLst>
                </a:gridCol>
                <a:gridCol w="1358579">
                  <a:extLst>
                    <a:ext uri="{9D8B030D-6E8A-4147-A177-3AD203B41FA5}">
                      <a16:colId xmlns:a16="http://schemas.microsoft.com/office/drawing/2014/main" val="265531459"/>
                    </a:ext>
                  </a:extLst>
                </a:gridCol>
                <a:gridCol w="1358579">
                  <a:extLst>
                    <a:ext uri="{9D8B030D-6E8A-4147-A177-3AD203B41FA5}">
                      <a16:colId xmlns:a16="http://schemas.microsoft.com/office/drawing/2014/main" val="27726508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No. of layers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Layer 1 Neurons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Layer 2 Neurons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Layer 3 Neurons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Layer 4 Neurons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Layer 5 Neurons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Learning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813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0.007592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267938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546A55E9-118C-9093-FA22-FF49A295482B}"/>
              </a:ext>
            </a:extLst>
          </p:cNvPr>
          <p:cNvSpPr txBox="1">
            <a:spLocks/>
          </p:cNvSpPr>
          <p:nvPr/>
        </p:nvSpPr>
        <p:spPr>
          <a:xfrm>
            <a:off x="661684" y="3690580"/>
            <a:ext cx="10484088" cy="1916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2400" dirty="0">
                <a:latin typeface="Verdana"/>
                <a:ea typeface="Verdana"/>
              </a:rPr>
              <a:t>The average model loss is 4117.105 to 4470.895 at 95% C.I</a:t>
            </a:r>
            <a:endParaRPr lang="en-US" dirty="0"/>
          </a:p>
          <a:p>
            <a:endParaRPr lang="en-US" sz="2400" dirty="0"/>
          </a:p>
          <a:p>
            <a:r>
              <a:rPr lang="en-US" sz="2400" dirty="0">
                <a:latin typeface="Verdana"/>
                <a:ea typeface="Verdana"/>
              </a:rPr>
              <a:t>R-Square Initial = 0.63</a:t>
            </a:r>
          </a:p>
          <a:p>
            <a:endParaRPr lang="en-US" sz="2400" dirty="0">
              <a:latin typeface="Verdana"/>
              <a:ea typeface="Verdana"/>
            </a:endParaRPr>
          </a:p>
          <a:p>
            <a:r>
              <a:rPr lang="en-US" sz="2400" dirty="0">
                <a:latin typeface="Verdana"/>
                <a:ea typeface="Verdana"/>
              </a:rPr>
              <a:t>R-Square Final = 0.88</a:t>
            </a:r>
          </a:p>
        </p:txBody>
      </p:sp>
    </p:spTree>
    <p:extLst>
      <p:ext uri="{BB962C8B-B14F-4D97-AF65-F5344CB8AC3E}">
        <p14:creationId xmlns:p14="http://schemas.microsoft.com/office/powerpoint/2010/main" val="1035940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FB563-FE31-FCAE-A1D8-8C1EFFF32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5683F9B-CE88-C2A8-699C-8830604A9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886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i="0" kern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 Risk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F3433-3899-3800-C7CF-BABF8DE64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BAE8913-8D35-1844-935C-79C68836B604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graphicFrame>
        <p:nvGraphicFramePr>
          <p:cNvPr id="8" name="Title 1">
            <a:extLst>
              <a:ext uri="{FF2B5EF4-FFF2-40B4-BE49-F238E27FC236}">
                <a16:creationId xmlns:a16="http://schemas.microsoft.com/office/drawing/2014/main" id="{07FEB7B2-9F4E-4682-78C9-ED7B2903DA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6332204"/>
              </p:ext>
            </p:extLst>
          </p:nvPr>
        </p:nvGraphicFramePr>
        <p:xfrm>
          <a:off x="838200" y="2033195"/>
          <a:ext cx="10515600" cy="4143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8058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66E2C-AEC9-D0C4-EEAA-91FDEF36E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54" y="1058884"/>
            <a:ext cx="10515600" cy="1488683"/>
          </a:xfrm>
        </p:spPr>
        <p:txBody>
          <a:bodyPr/>
          <a:lstStyle/>
          <a:p>
            <a:r>
              <a:rPr lang="en-US" dirty="0">
                <a:latin typeface="Verdana"/>
                <a:ea typeface="Verdana"/>
              </a:rPr>
              <a:t>Wrapping Up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0AD961-97CF-B11E-E493-BB491C1FB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857A8-33D2-8FA1-3D0A-07D30287B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E8913-8D35-1844-935C-79C68836B604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BAA1FE-4A16-910E-6D59-4EA9A4197DAA}"/>
              </a:ext>
            </a:extLst>
          </p:cNvPr>
          <p:cNvSpPr txBox="1">
            <a:spLocks/>
          </p:cNvSpPr>
          <p:nvPr/>
        </p:nvSpPr>
        <p:spPr>
          <a:xfrm>
            <a:off x="871510" y="2551775"/>
            <a:ext cx="10484088" cy="10109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en-US" sz="2400" dirty="0">
                <a:latin typeface="Verdana"/>
                <a:ea typeface="Verdana"/>
              </a:rPr>
              <a:t>Bullish Market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7C1FAD5-F271-63E1-45FA-7688751C05D4}"/>
              </a:ext>
            </a:extLst>
          </p:cNvPr>
          <p:cNvSpPr txBox="1">
            <a:spLocks/>
          </p:cNvSpPr>
          <p:nvPr/>
        </p:nvSpPr>
        <p:spPr>
          <a:xfrm>
            <a:off x="840145" y="3567774"/>
            <a:ext cx="10473046" cy="9777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en-US" sz="2400" dirty="0">
                <a:latin typeface="Verdana"/>
                <a:ea typeface="Verdana"/>
              </a:rPr>
              <a:t>Lower Risk to Reward Ratio</a:t>
            </a:r>
            <a:endParaRPr lang="en-US" sz="24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C5E6898-2ED1-BC94-589F-229FFB3C5840}"/>
              </a:ext>
            </a:extLst>
          </p:cNvPr>
          <p:cNvSpPr txBox="1">
            <a:spLocks/>
          </p:cNvSpPr>
          <p:nvPr/>
        </p:nvSpPr>
        <p:spPr>
          <a:xfrm>
            <a:off x="838380" y="4540485"/>
            <a:ext cx="10484088" cy="10109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rgbClr val="2F4F8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algn="ctr"/>
            <a:r>
              <a:rPr lang="en-US" sz="2400" dirty="0">
                <a:latin typeface="Verdana"/>
                <a:ea typeface="Verdana"/>
              </a:rPr>
              <a:t>Model Valid Till Middle Of 2026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82617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B8776-7D59-E947-84C9-7C2C2425C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D0606-47D9-524D-8B5B-0982E96A8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E8913-8D35-1844-935C-79C68836B60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967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AE46D-690C-CE40-9D42-57ED87472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Land Acknowledgement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CB6C6-D6FC-8D4D-B7F3-98458D5C9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E8913-8D35-1844-935C-79C68836B604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66A9EF-EE04-2546-9B92-7396DE1D8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Okanagan College would like to recognize and acknowledge the traditional, ancestral, and unceded territories of the Syilx, </a:t>
            </a:r>
            <a:r>
              <a:rPr lang="en-US" err="1"/>
              <a:t>Secwépemc</a:t>
            </a:r>
            <a:r>
              <a:rPr lang="en-US"/>
              <a:t>, Ktunaxa, and Sinixt Okanagan People.  It is on these lands where we live, learn, collaborate and work together.</a:t>
            </a:r>
          </a:p>
        </p:txBody>
      </p:sp>
    </p:spTree>
    <p:extLst>
      <p:ext uri="{BB962C8B-B14F-4D97-AF65-F5344CB8AC3E}">
        <p14:creationId xmlns:p14="http://schemas.microsoft.com/office/powerpoint/2010/main" val="611861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16388-150B-B416-7AB1-67AEBCA44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07C58-2960-108B-3B90-BC77A147C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dataset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87220-3CA1-1F22-9D86-D7D8BE16B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E8913-8D35-1844-935C-79C68836B604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C9F9591-E1F6-9FD6-AD0B-C974B6ACE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57" y="2829959"/>
            <a:ext cx="11316286" cy="3526391"/>
          </a:xfrm>
        </p:spPr>
        <p:txBody>
          <a:bodyPr>
            <a:normAutofit/>
          </a:bodyPr>
          <a:lstStyle/>
          <a:p>
            <a:pPr algn="ctr"/>
            <a:r>
              <a:rPr lang="en-US" b="0" i="0">
                <a:effectLst/>
                <a:latin typeface="Helvetica" panose="020B0604020202020204" pitchFamily="34" charset="0"/>
              </a:rPr>
              <a:t>Date				M2V				UNRATE</a:t>
            </a:r>
          </a:p>
          <a:p>
            <a:pPr algn="ctr"/>
            <a:endParaRPr lang="en-US">
              <a:latin typeface="Helvetica" panose="020B0604020202020204" pitchFamily="34" charset="0"/>
            </a:endParaRPr>
          </a:p>
          <a:p>
            <a:pPr algn="ctr"/>
            <a:endParaRPr lang="en-US" b="0" i="0">
              <a:effectLst/>
              <a:latin typeface="Helvetica" panose="020B0604020202020204" pitchFamily="34" charset="0"/>
            </a:endParaRPr>
          </a:p>
          <a:p>
            <a:pPr algn="ctr"/>
            <a:r>
              <a:rPr lang="en-US">
                <a:latin typeface="Helvetica" panose="020B0604020202020204" pitchFamily="34" charset="0"/>
              </a:rPr>
              <a:t>  </a:t>
            </a:r>
            <a:r>
              <a:rPr lang="en-US" b="0">
                <a:latin typeface="Helvetica" panose="020B0604020202020204" pitchFamily="34" charset="0"/>
              </a:rPr>
              <a:t>CPIAUCNS			   PPIACO			FEDFUNDS</a:t>
            </a:r>
            <a:endParaRPr lang="en-US" b="0" i="0">
              <a:effectLst/>
              <a:latin typeface="Helvetica" panose="020B0604020202020204" pitchFamily="34" charset="0"/>
            </a:endParaRPr>
          </a:p>
          <a:p>
            <a:pPr marL="457200" indent="-457200" algn="ctr">
              <a:buFont typeface="+mj-lt"/>
              <a:buAutoNum type="arabicPeriod"/>
            </a:pPr>
            <a:endParaRPr lang="en-US"/>
          </a:p>
        </p:txBody>
      </p:sp>
      <p:pic>
        <p:nvPicPr>
          <p:cNvPr id="11" name="Graphic 10" descr="Bank with solid fill">
            <a:extLst>
              <a:ext uri="{FF2B5EF4-FFF2-40B4-BE49-F238E27FC236}">
                <a16:creationId xmlns:a16="http://schemas.microsoft.com/office/drawing/2014/main" id="{C2F52E14-A343-77A1-1245-EFBA970DF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8930" y="4026121"/>
            <a:ext cx="914400" cy="914400"/>
          </a:xfrm>
          <a:prstGeom prst="rect">
            <a:avLst/>
          </a:prstGeom>
        </p:spPr>
      </p:pic>
      <p:pic>
        <p:nvPicPr>
          <p:cNvPr id="13" name="Graphic 12" descr="Production with solid fill">
            <a:extLst>
              <a:ext uri="{FF2B5EF4-FFF2-40B4-BE49-F238E27FC236}">
                <a16:creationId xmlns:a16="http://schemas.microsoft.com/office/drawing/2014/main" id="{D1709851-27C7-B732-BA5D-AF4FFBA89C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4026121"/>
            <a:ext cx="914400" cy="914400"/>
          </a:xfrm>
          <a:prstGeom prst="rect">
            <a:avLst/>
          </a:prstGeom>
        </p:spPr>
      </p:pic>
      <p:pic>
        <p:nvPicPr>
          <p:cNvPr id="15" name="Graphic 14" descr="Label with solid fill">
            <a:extLst>
              <a:ext uri="{FF2B5EF4-FFF2-40B4-BE49-F238E27FC236}">
                <a16:creationId xmlns:a16="http://schemas.microsoft.com/office/drawing/2014/main" id="{AA3B651C-CDC8-358D-4FDC-699539B630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23929" y="4135954"/>
            <a:ext cx="914400" cy="914400"/>
          </a:xfrm>
          <a:prstGeom prst="rect">
            <a:avLst/>
          </a:prstGeom>
        </p:spPr>
      </p:pic>
      <p:pic>
        <p:nvPicPr>
          <p:cNvPr id="17" name="Graphic 16" descr="Briefcase with solid fill">
            <a:extLst>
              <a:ext uri="{FF2B5EF4-FFF2-40B4-BE49-F238E27FC236}">
                <a16:creationId xmlns:a16="http://schemas.microsoft.com/office/drawing/2014/main" id="{84F22A1A-963F-C785-7457-D1EA75DD57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38930" y="2056440"/>
            <a:ext cx="914400" cy="914400"/>
          </a:xfrm>
          <a:prstGeom prst="rect">
            <a:avLst/>
          </a:prstGeom>
        </p:spPr>
      </p:pic>
      <p:pic>
        <p:nvPicPr>
          <p:cNvPr id="19" name="Graphic 18" descr="Money with solid fill">
            <a:extLst>
              <a:ext uri="{FF2B5EF4-FFF2-40B4-BE49-F238E27FC236}">
                <a16:creationId xmlns:a16="http://schemas.microsoft.com/office/drawing/2014/main" id="{87E457AE-B32B-5A4B-38CC-FB10341ACF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83618" y="2060796"/>
            <a:ext cx="914400" cy="914400"/>
          </a:xfrm>
          <a:prstGeom prst="rect">
            <a:avLst/>
          </a:prstGeom>
        </p:spPr>
      </p:pic>
      <p:pic>
        <p:nvPicPr>
          <p:cNvPr id="21" name="Graphic 20" descr="Daily calendar with solid fill">
            <a:extLst>
              <a:ext uri="{FF2B5EF4-FFF2-40B4-BE49-F238E27FC236}">
                <a16:creationId xmlns:a16="http://schemas.microsoft.com/office/drawing/2014/main" id="{914C7448-EED9-D410-DC07-DA4C7C76FB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57916" y="211135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71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3039C-EEA8-355B-800A-B2076A8CF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9B71-F727-677C-959C-CAD7282DE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dataset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7BD7C0-0127-5C5C-805B-5F6830892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E8913-8D35-1844-935C-79C68836B604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AB93222-5240-5A8F-2CFB-AF77F4685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857" y="2829959"/>
            <a:ext cx="11316286" cy="3526391"/>
          </a:xfrm>
        </p:spPr>
        <p:txBody>
          <a:bodyPr>
            <a:normAutofit/>
          </a:bodyPr>
          <a:lstStyle/>
          <a:p>
            <a:pPr algn="ctr"/>
            <a:r>
              <a:rPr lang="en-US" b="0" i="0" err="1">
                <a:effectLst/>
                <a:latin typeface="Helvetica" panose="020B0604020202020204" pitchFamily="34" charset="0"/>
              </a:rPr>
              <a:t>Adj.Close</a:t>
            </a:r>
            <a:r>
              <a:rPr lang="en-US" b="0" i="0">
                <a:effectLst/>
                <a:latin typeface="Helvetica" panose="020B0604020202020204" pitchFamily="34" charset="0"/>
              </a:rPr>
              <a:t>			GOLD		  	  WTISPLC (Crude Oil)</a:t>
            </a:r>
          </a:p>
          <a:p>
            <a:pPr algn="ctr"/>
            <a:endParaRPr lang="en-US">
              <a:latin typeface="Helvetica" panose="020B0604020202020204" pitchFamily="34" charset="0"/>
            </a:endParaRPr>
          </a:p>
          <a:p>
            <a:pPr algn="ctr"/>
            <a:endParaRPr lang="en-US">
              <a:latin typeface="Helvetica" panose="020B0604020202020204" pitchFamily="34" charset="0"/>
            </a:endParaRPr>
          </a:p>
          <a:p>
            <a:pPr algn="ctr"/>
            <a:r>
              <a:rPr lang="en-US" err="1">
                <a:latin typeface="Helvetica" panose="020B0604020202020204" pitchFamily="34" charset="0"/>
              </a:rPr>
              <a:t>PERMIT.Units</a:t>
            </a:r>
            <a:r>
              <a:rPr lang="en-US">
                <a:latin typeface="Helvetica" panose="020B0604020202020204" pitchFamily="34" charset="0"/>
              </a:rPr>
              <a:t>		Cluster		DXY (USD Index)</a:t>
            </a:r>
            <a:endParaRPr lang="en-US" b="0" i="0">
              <a:effectLst/>
              <a:latin typeface="Helvetica" panose="020B0604020202020204" pitchFamily="34" charset="0"/>
            </a:endParaRPr>
          </a:p>
          <a:p>
            <a:pPr marL="457200" indent="-457200" algn="ctr">
              <a:buFont typeface="+mj-lt"/>
              <a:buAutoNum type="arabicPeriod"/>
            </a:pPr>
            <a:endParaRPr lang="en-US"/>
          </a:p>
        </p:txBody>
      </p:sp>
      <p:pic>
        <p:nvPicPr>
          <p:cNvPr id="6" name="Graphic 5" descr="Dollar with solid fill">
            <a:extLst>
              <a:ext uri="{FF2B5EF4-FFF2-40B4-BE49-F238E27FC236}">
                <a16:creationId xmlns:a16="http://schemas.microsoft.com/office/drawing/2014/main" id="{38019804-2EC4-B02F-1839-7FACE7CD8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07303" y="4155558"/>
            <a:ext cx="761999" cy="761999"/>
          </a:xfrm>
          <a:prstGeom prst="rect">
            <a:avLst/>
          </a:prstGeom>
        </p:spPr>
      </p:pic>
      <p:pic>
        <p:nvPicPr>
          <p:cNvPr id="13" name="Graphic 12" descr="Home with solid fill">
            <a:extLst>
              <a:ext uri="{FF2B5EF4-FFF2-40B4-BE49-F238E27FC236}">
                <a16:creationId xmlns:a16="http://schemas.microsoft.com/office/drawing/2014/main" id="{A78031AA-C64F-85A5-9B77-B5A0328C0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65498" y="4079357"/>
            <a:ext cx="914400" cy="914400"/>
          </a:xfrm>
          <a:prstGeom prst="rect">
            <a:avLst/>
          </a:prstGeom>
        </p:spPr>
      </p:pic>
      <p:pic>
        <p:nvPicPr>
          <p:cNvPr id="15" name="Graphic 14" descr="Oil Barrel with solid fill">
            <a:extLst>
              <a:ext uri="{FF2B5EF4-FFF2-40B4-BE49-F238E27FC236}">
                <a16:creationId xmlns:a16="http://schemas.microsoft.com/office/drawing/2014/main" id="{23795534-9A82-6BF1-A990-9FA5E74663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07303" y="1953770"/>
            <a:ext cx="914400" cy="914400"/>
          </a:xfrm>
          <a:prstGeom prst="rect">
            <a:avLst/>
          </a:prstGeom>
        </p:spPr>
      </p:pic>
      <p:pic>
        <p:nvPicPr>
          <p:cNvPr id="17" name="Graphic 16" descr="Gold bars with solid fill">
            <a:extLst>
              <a:ext uri="{FF2B5EF4-FFF2-40B4-BE49-F238E27FC236}">
                <a16:creationId xmlns:a16="http://schemas.microsoft.com/office/drawing/2014/main" id="{FAF7E3BD-9E8C-051A-1EB7-2E9D690558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79581" y="2102478"/>
            <a:ext cx="914400" cy="914400"/>
          </a:xfrm>
          <a:prstGeom prst="rect">
            <a:avLst/>
          </a:prstGeom>
        </p:spPr>
      </p:pic>
      <p:pic>
        <p:nvPicPr>
          <p:cNvPr id="19" name="Graphic 18" descr="Upward trend with solid fill">
            <a:extLst>
              <a:ext uri="{FF2B5EF4-FFF2-40B4-BE49-F238E27FC236}">
                <a16:creationId xmlns:a16="http://schemas.microsoft.com/office/drawing/2014/main" id="{A83CD2EE-1199-6FE7-C510-B03C40C269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87797" y="2068587"/>
            <a:ext cx="914400" cy="914400"/>
          </a:xfrm>
          <a:prstGeom prst="rect">
            <a:avLst/>
          </a:prstGeom>
        </p:spPr>
      </p:pic>
      <p:pic>
        <p:nvPicPr>
          <p:cNvPr id="21" name="Graphic 20" descr="Network with solid fill">
            <a:extLst>
              <a:ext uri="{FF2B5EF4-FFF2-40B4-BE49-F238E27FC236}">
                <a16:creationId xmlns:a16="http://schemas.microsoft.com/office/drawing/2014/main" id="{B7F9E844-0552-41A7-2976-611FCA56C1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72986" y="418199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047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diagram of a graph&#10;&#10;Description automatically generated">
            <a:extLst>
              <a:ext uri="{FF2B5EF4-FFF2-40B4-BE49-F238E27FC236}">
                <a16:creationId xmlns:a16="http://schemas.microsoft.com/office/drawing/2014/main" id="{ED5151A1-4688-91D6-C65C-6BA1B2FA2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077" b="1"/>
          <a:stretch/>
        </p:blipFill>
        <p:spPr>
          <a:xfrm>
            <a:off x="120650" y="68263"/>
            <a:ext cx="11950700" cy="6130925"/>
          </a:xfrm>
          <a:noFill/>
        </p:spPr>
      </p:pic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853AE1C4-2394-D207-F2C3-B47FD26F9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5BAE8913-8D35-1844-935C-79C68836B604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24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a number of clusters&#10;&#10;Description automatically generated">
            <a:extLst>
              <a:ext uri="{FF2B5EF4-FFF2-40B4-BE49-F238E27FC236}">
                <a16:creationId xmlns:a16="http://schemas.microsoft.com/office/drawing/2014/main" id="{47EFF7FF-61C4-D60A-DC94-06707AB93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893" y="68263"/>
            <a:ext cx="10480213" cy="6130925"/>
          </a:xfrm>
          <a:prstGeom prst="rect">
            <a:avLst/>
          </a:prstGeom>
          <a:noFill/>
        </p:spPr>
      </p:pic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6A781DC4-D459-2850-4483-C89A95CD9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5BAE8913-8D35-1844-935C-79C68836B604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278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graph showing different colored circles&#10;&#10;Description automatically generated">
            <a:extLst>
              <a:ext uri="{FF2B5EF4-FFF2-40B4-BE49-F238E27FC236}">
                <a16:creationId xmlns:a16="http://schemas.microsoft.com/office/drawing/2014/main" id="{E602BF96-0828-430A-1099-6121CA5D5D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0" y="9"/>
            <a:ext cx="12199728" cy="624649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81DC4-D459-2850-4483-C89A95CD9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E8913-8D35-1844-935C-79C68836B60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02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150D002-ADF2-94C5-307D-F867A373F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940" y="347938"/>
            <a:ext cx="11167164" cy="1014672"/>
          </a:xfrm>
        </p:spPr>
        <p:txBody>
          <a:bodyPr>
            <a:noAutofit/>
          </a:bodyPr>
          <a:lstStyle/>
          <a:p>
            <a:r>
              <a:rPr lang="en-US" sz="3200" dirty="0">
                <a:latin typeface="Verdana"/>
                <a:ea typeface="Verdana"/>
              </a:rPr>
              <a:t>Market Cycle Lasts Between </a:t>
            </a:r>
            <a:br>
              <a:rPr lang="en-US" sz="3200" dirty="0">
                <a:latin typeface="Verdana"/>
                <a:ea typeface="Verdana"/>
              </a:rPr>
            </a:br>
            <a:r>
              <a:rPr lang="en-US" sz="3200" dirty="0">
                <a:latin typeface="Verdana"/>
                <a:ea typeface="Verdana"/>
              </a:rPr>
              <a:t>6 Years 3 Months to 6 Years 4 Months</a:t>
            </a:r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079270-B9E2-4239-930C-FCF132E08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BAE8913-8D35-1844-935C-79C68836B604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16E3F4-E185-C65F-9C0C-3E94EADF7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13" y="1592751"/>
            <a:ext cx="11173417" cy="45313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99216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5B278-61FF-6359-1876-48B98607E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E8913-8D35-1844-935C-79C68836B604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 descr="A graph showing the growth of volatility&#10;&#10;Description automatically generated">
            <a:extLst>
              <a:ext uri="{FF2B5EF4-FFF2-40B4-BE49-F238E27FC236}">
                <a16:creationId xmlns:a16="http://schemas.microsoft.com/office/drawing/2014/main" id="{807E0489-885F-E1EF-663A-1F097B18D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14" y="693450"/>
            <a:ext cx="10734259" cy="548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81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 Name PowerPoint  Template" id="{4D7BC9D2-EE63-4A2F-8394-97C9037930CB}" vid="{247CC8A3-1567-4924-A4F2-91542188F7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def3a81-95ea-494a-8bf3-76cd76692953">
      <Terms xmlns="http://schemas.microsoft.com/office/infopath/2007/PartnerControls"/>
    </lcf76f155ced4ddcb4097134ff3c332f>
    <TaxCatchAll xmlns="31a5b101-d87e-44a3-8c7c-97d4ae71edf8" xsi:nil="true"/>
    <Comments xmlns="bdef3a81-95ea-494a-8bf3-76cd7669295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CB0D50DD7209F43B090125B31F9B4D7" ma:contentTypeVersion="16" ma:contentTypeDescription="Create a new document." ma:contentTypeScope="" ma:versionID="d7f3520bc0972c536fd07d36bbb53c3f">
  <xsd:schema xmlns:xsd="http://www.w3.org/2001/XMLSchema" xmlns:xs="http://www.w3.org/2001/XMLSchema" xmlns:p="http://schemas.microsoft.com/office/2006/metadata/properties" xmlns:ns2="bdef3a81-95ea-494a-8bf3-76cd76692953" xmlns:ns3="31a5b101-d87e-44a3-8c7c-97d4ae71edf8" targetNamespace="http://schemas.microsoft.com/office/2006/metadata/properties" ma:root="true" ma:fieldsID="b1bef5120107282d94badf9d273c5af7" ns2:_="" ns3:_="">
    <xsd:import namespace="bdef3a81-95ea-494a-8bf3-76cd76692953"/>
    <xsd:import namespace="31a5b101-d87e-44a3-8c7c-97d4ae71edf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Comment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ef3a81-95ea-494a-8bf3-76cd766929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b6905c80-a0ee-4d33-88d3-0ab3b09f31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Comments" ma:index="20" nillable="true" ma:displayName="Comments" ma:description="Add document comments here." ma:format="Dropdown" ma:internalName="Comments">
      <xsd:simpleType>
        <xsd:restriction base="dms:Note">
          <xsd:maxLength value="255"/>
        </xsd:restriction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a5b101-d87e-44a3-8c7c-97d4ae71edf8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c8f5d319-2a30-43d7-a285-c2d2dc27ac51}" ma:internalName="TaxCatchAll" ma:showField="CatchAllData" ma:web="31a5b101-d87e-44a3-8c7c-97d4ae71edf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84BECDC-BFB5-4B7B-8D89-9B6FBA24648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DFE96B-F545-4287-8BBF-6EFE11549D82}">
  <ds:schemaRefs>
    <ds:schemaRef ds:uri="31a5b101-d87e-44a3-8c7c-97d4ae71edf8"/>
    <ds:schemaRef ds:uri="bdef3a81-95ea-494a-8bf3-76cd7669295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7A5D9ED-5309-48B3-B085-27C3A6C33F72}">
  <ds:schemaRefs>
    <ds:schemaRef ds:uri="31a5b101-d87e-44a3-8c7c-97d4ae71edf8"/>
    <ds:schemaRef ds:uri="bdef3a81-95ea-494a-8bf3-76cd7669295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251</Words>
  <Application>Microsoft Office PowerPoint</Application>
  <PresentationFormat>Widescreen</PresentationFormat>
  <Paragraphs>67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Helvetica</vt:lpstr>
      <vt:lpstr>Montserrat Light</vt:lpstr>
      <vt:lpstr>Verdana</vt:lpstr>
      <vt:lpstr>Office Theme</vt:lpstr>
      <vt:lpstr>Analysis of Financial Returns</vt:lpstr>
      <vt:lpstr>Land Acknowledgement</vt:lpstr>
      <vt:lpstr>The dataset</vt:lpstr>
      <vt:lpstr>The dataset</vt:lpstr>
      <vt:lpstr>PowerPoint Presentation</vt:lpstr>
      <vt:lpstr>PowerPoint Presentation</vt:lpstr>
      <vt:lpstr>PowerPoint Presentation</vt:lpstr>
      <vt:lpstr>Market Cycle Lasts Between  6 Years 3 Months to 6 Years 4 Months</vt:lpstr>
      <vt:lpstr>PowerPoint Presentation</vt:lpstr>
      <vt:lpstr>PowerPoint Presentation</vt:lpstr>
      <vt:lpstr>Different Lags</vt:lpstr>
      <vt:lpstr>Prediction Interval  5964.475 5610.685</vt:lpstr>
      <vt:lpstr>The Best Parameters</vt:lpstr>
      <vt:lpstr>Model Risk</vt:lpstr>
      <vt:lpstr>Wrapping Up</vt:lpstr>
      <vt:lpstr>Thank you!</vt:lpstr>
    </vt:vector>
  </TitlesOfParts>
  <Company>BC Clinical and Support Services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IH Powerpoint Template</dc:title>
  <dc:creator>Kay, Carol</dc:creator>
  <cp:lastModifiedBy>Ritz Chaudhury</cp:lastModifiedBy>
  <cp:revision>106</cp:revision>
  <dcterms:created xsi:type="dcterms:W3CDTF">2023-01-05T16:54:10Z</dcterms:created>
  <dcterms:modified xsi:type="dcterms:W3CDTF">2024-12-19T07:37:35Z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0x0101003CB0D50DD7209F43B090125B31F9B4D7</vt:lpwstr>
  </property>
</Properties>
</file>